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7" r:id="rId24"/>
    <p:sldId id="293" r:id="rId25"/>
    <p:sldId id="279" r:id="rId26"/>
    <p:sldId id="294" r:id="rId27"/>
    <p:sldId id="296" r:id="rId28"/>
    <p:sldId id="280" r:id="rId29"/>
    <p:sldId id="295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Cafe24 Ohsquare" panose="02000A00000000000000" pitchFamily="2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E9144-B6F3-4B8F-B6D6-964CB3367225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AD6BF-1CB0-4E70-8D8A-D79E1C23E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7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AD6BF-1CB0-4E70-8D8A-D79E1C23E7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7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1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11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9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11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11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.png"/><Relationship Id="rId7" Type="http://schemas.openxmlformats.org/officeDocument/2006/relationships/image" Target="../media/image8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11.png"/><Relationship Id="rId9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9.pn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6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gif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gif"/><Relationship Id="rId5" Type="http://schemas.openxmlformats.org/officeDocument/2006/relationships/image" Target="../media/image101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gif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gif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gif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29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12" Type="http://schemas.openxmlformats.org/officeDocument/2006/relationships/image" Target="../media/image1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10" Type="http://schemas.openxmlformats.org/officeDocument/2006/relationships/image" Target="../media/image67.png"/><Relationship Id="rId4" Type="http://schemas.openxmlformats.org/officeDocument/2006/relationships/image" Target="../media/image11.png"/><Relationship Id="rId9" Type="http://schemas.openxmlformats.org/officeDocument/2006/relationships/image" Target="../media/image127.png"/><Relationship Id="rId1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0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1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gif"/><Relationship Id="rId3" Type="http://schemas.openxmlformats.org/officeDocument/2006/relationships/image" Target="../media/image10.png"/><Relationship Id="rId7" Type="http://schemas.openxmlformats.org/officeDocument/2006/relationships/image" Target="../media/image1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40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1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067800"/>
            <a:ext cx="16002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43000" y="3340100"/>
            <a:ext cx="107696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0200" b="0" i="0" u="none" strike="noStrike" dirty="0">
                <a:solidFill>
                  <a:srgbClr val="FFFFFF"/>
                </a:solidFill>
                <a:latin typeface="Cafe24 Ohsquare"/>
              </a:rPr>
              <a:t>Snack Closet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5651500"/>
            <a:ext cx="7886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600" b="0" i="0" u="none" strike="noStrike" dirty="0">
                <a:solidFill>
                  <a:srgbClr val="C4C4C4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1조 Team 300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156200"/>
            <a:ext cx="16002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944100"/>
            <a:ext cx="189230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0" y="2895600"/>
            <a:ext cx="39878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500" y="2895600"/>
            <a:ext cx="39878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408400" y="9486900"/>
            <a:ext cx="749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로그인</a:t>
            </a:r>
            <a:r>
              <a:rPr lang="en-US" sz="5800" b="0" i="0" u="none" strike="noStrike" dirty="0">
                <a:ea typeface="Cafe24 Ohsquare"/>
              </a:rPr>
              <a:t> / </a:t>
            </a:r>
            <a:r>
              <a:rPr lang="en-US" sz="5800" b="0" i="0" u="none" strike="noStrike" dirty="0" err="1">
                <a:ea typeface="Cafe24 Ohsquare"/>
              </a:rPr>
              <a:t>회원가입</a:t>
            </a:r>
            <a:endParaRPr lang="en-US" sz="5800" b="0" i="0" u="none" strike="noStrike" dirty="0">
              <a:ea typeface="Cafe24 Ohsquare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6C515F-9197-75A7-9A9C-4E72615842F9}"/>
              </a:ext>
            </a:extLst>
          </p:cNvPr>
          <p:cNvSpPr/>
          <p:nvPr/>
        </p:nvSpPr>
        <p:spPr>
          <a:xfrm>
            <a:off x="4013200" y="5641975"/>
            <a:ext cx="1231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2500" y="2590800"/>
            <a:ext cx="5753100" cy="332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700" y="2590800"/>
            <a:ext cx="5308600" cy="513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2500" y="6134100"/>
            <a:ext cx="5334000" cy="317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590800"/>
            <a:ext cx="3987800" cy="617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46500" y="94742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회원가입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4089400"/>
            <a:ext cx="3670300" cy="355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500" y="4241800"/>
            <a:ext cx="3606800" cy="229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29300" y="6375400"/>
            <a:ext cx="6350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600" y="8077200"/>
            <a:ext cx="4826000" cy="130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3200" y="4038600"/>
            <a:ext cx="3263900" cy="382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0" y="4292600"/>
            <a:ext cx="3619500" cy="217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95200" y="7950200"/>
            <a:ext cx="5334000" cy="144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421100" y="9461500"/>
            <a:ext cx="787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11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주요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기능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0300" y="2527300"/>
            <a:ext cx="1435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Cafe24 Ohsquare"/>
              </a:rPr>
              <a:t>ID찾기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87900" y="13335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로그인</a:t>
            </a:r>
            <a:endParaRPr lang="en-US" sz="5800" b="0" i="0" u="none" strike="noStrike" dirty="0">
              <a:ea typeface="Cafe24 Ohsquar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53900" y="2527300"/>
            <a:ext cx="2501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600" b="0" i="0" u="none" strike="noStrike">
                <a:solidFill>
                  <a:srgbClr val="000000"/>
                </a:solidFill>
                <a:ea typeface="Cafe24 Ohsquare"/>
              </a:rPr>
              <a:t>비밀번호찾기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0000">
            <a:off x="4025900" y="3733800"/>
            <a:ext cx="952500" cy="723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051300" y="3594100"/>
            <a:ext cx="927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700" b="0" i="0" u="none" strike="noStrike">
                <a:solidFill>
                  <a:srgbClr val="568A35"/>
                </a:solidFill>
                <a:latin typeface="KoPubWorldDotum_Pro Medium"/>
              </a:rPr>
              <a:t>Success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840000">
            <a:off x="4140200" y="7251700"/>
            <a:ext cx="952500" cy="622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889500" y="7264400"/>
            <a:ext cx="58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700" b="0" i="0" u="none" strike="noStrike">
                <a:solidFill>
                  <a:srgbClr val="FC5230"/>
                </a:solidFill>
                <a:latin typeface="KoPubWorldDotum_Pro Medium"/>
              </a:rPr>
              <a:t>Failed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0000">
            <a:off x="12433300" y="3987800"/>
            <a:ext cx="952500" cy="723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458700" y="3848100"/>
            <a:ext cx="927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700" b="0" i="0" u="none" strike="noStrike">
                <a:solidFill>
                  <a:srgbClr val="568A35"/>
                </a:solidFill>
                <a:latin typeface="KoPubWorldDotum_Pro Medium"/>
              </a:rPr>
              <a:t>Success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840000">
            <a:off x="12611100" y="7175500"/>
            <a:ext cx="952500" cy="622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360400" y="7175500"/>
            <a:ext cx="584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700" b="0" i="0" u="none" strike="noStrike">
                <a:solidFill>
                  <a:srgbClr val="FC5230"/>
                </a:solidFill>
                <a:latin typeface="KoPubWorldDotum_Pro Medium"/>
              </a:rPr>
              <a:t>Failed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0" y="9944100"/>
            <a:ext cx="18707100" cy="34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357600" y="9461500"/>
            <a:ext cx="850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12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0000">
            <a:off x="11544300" y="4876800"/>
            <a:ext cx="14224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00000">
            <a:off x="11493500" y="6083300"/>
            <a:ext cx="1397000" cy="127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40000">
            <a:off x="11480800" y="7518400"/>
            <a:ext cx="14097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600000">
            <a:off x="11557000" y="9080500"/>
            <a:ext cx="1435100" cy="1079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0000">
            <a:off x="4572000" y="4521200"/>
            <a:ext cx="16129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600000">
            <a:off x="4572000" y="6781800"/>
            <a:ext cx="1676400" cy="127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90600" y="4457700"/>
            <a:ext cx="3530600" cy="450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7900" y="2616200"/>
            <a:ext cx="2959100" cy="1562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09650" y="2470150"/>
            <a:ext cx="14605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21000" y="2475599"/>
            <a:ext cx="1460500" cy="14496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2300" y="4787900"/>
            <a:ext cx="3556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" y="6350000"/>
            <a:ext cx="3556000" cy="584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29400" y="4635500"/>
            <a:ext cx="4013200" cy="2667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76400" y="2641600"/>
            <a:ext cx="1435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Cafe24 Ohsquare"/>
              </a:rPr>
              <a:t>USER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44200" y="4406900"/>
            <a:ext cx="2844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2.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카카오로그인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요청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71200" y="5575300"/>
            <a:ext cx="2641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 3.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인가코드발급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  <a:p>
            <a:pPr lvl="0" algn="ctr">
              <a:lnSpc>
                <a:spcPct val="120000"/>
              </a:lnSpc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토근발급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  <a:ea typeface="Noto Sans CJK KR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871200" y="7175500"/>
            <a:ext cx="2540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4.사용자 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정보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요청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  <a:ea typeface="Noto Sans CJK KR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896600" y="8242300"/>
            <a:ext cx="2540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5.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제공받은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사용자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  <a:p>
            <a:pPr lvl="0" algn="ctr">
              <a:lnSpc>
                <a:spcPct val="120000"/>
              </a:lnSpc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정보로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서비스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 </a:t>
            </a:r>
          </a:p>
          <a:p>
            <a:pPr lvl="0" algn="ctr">
              <a:lnSpc>
                <a:spcPct val="120000"/>
              </a:lnSpc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회원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여부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처리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  <a:ea typeface="Noto Sans CJK KR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298950" y="4159250"/>
            <a:ext cx="2159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1.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카카오로그인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470400" y="6413500"/>
            <a:ext cx="1943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6.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로그인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완료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314700" y="1333500"/>
            <a:ext cx="116078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카카오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&amp; </a:t>
            </a: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네이버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</a:t>
            </a: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로그인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API / </a:t>
            </a: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개발자</a:t>
            </a:r>
            <a:endParaRPr lang="en-US" sz="5800" b="0" i="0" u="none" strike="noStrike" dirty="0">
              <a:latin typeface="Cafe24 Ohsquare" panose="02000A00000000000000" pitchFamily="2" charset="-127"/>
              <a:ea typeface="Cafe24 Ohsquare" panose="02000A00000000000000" pitchFamily="2" charset="-127"/>
            </a:endParaRP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2070106E-12B2-6831-958A-497D209010D3}"/>
              </a:ext>
            </a:extLst>
          </p:cNvPr>
          <p:cNvSpPr txBox="1"/>
          <p:nvPr/>
        </p:nvSpPr>
        <p:spPr>
          <a:xfrm>
            <a:off x="14439900" y="771882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카카오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&amp;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네이버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API -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로그인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624300" y="9474200"/>
            <a:ext cx="673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13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카카오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&amp;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네이버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API -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로그인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2476500"/>
            <a:ext cx="5334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Cafe24 Ohsquare"/>
              </a:rPr>
              <a:t>User / Snack Closet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0000">
            <a:off x="7048500" y="4013200"/>
            <a:ext cx="13589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00000">
            <a:off x="7073900" y="5499100"/>
            <a:ext cx="1346200" cy="101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40000">
            <a:off x="7124700" y="7327900"/>
            <a:ext cx="1358900" cy="101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1500" y="2755900"/>
            <a:ext cx="9652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01800" y="2794000"/>
            <a:ext cx="889000" cy="88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2900" y="3568700"/>
            <a:ext cx="3886200" cy="590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2300" y="3937000"/>
            <a:ext cx="3124200" cy="488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39700" y="4038600"/>
            <a:ext cx="3987800" cy="3873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972300" y="3517900"/>
            <a:ext cx="142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로그인요청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  <a:ea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467600" y="50165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토큰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  <a:ea typeface="Noto Sans CJK KR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48400" y="6515100"/>
            <a:ext cx="29845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Snack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Closet에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  <a:p>
            <a:pPr lvl="0" algn="ctr">
              <a:lnSpc>
                <a:spcPct val="120000"/>
              </a:lnSpc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가입된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email정보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확인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  <a:ea typeface="Noto Sans CJK KR Regular"/>
            </a:endParaRP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6AA47B46-2E66-9981-AEA1-38D55C041431}"/>
              </a:ext>
            </a:extLst>
          </p:cNvPr>
          <p:cNvSpPr txBox="1"/>
          <p:nvPr/>
        </p:nvSpPr>
        <p:spPr>
          <a:xfrm>
            <a:off x="3314700" y="1333500"/>
            <a:ext cx="116078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카카오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&amp; </a:t>
            </a: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네이버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</a:t>
            </a: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로그인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API / </a:t>
            </a:r>
            <a:r>
              <a:rPr lang="ko-KR" alt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사용자</a:t>
            </a:r>
            <a:endParaRPr lang="en-US" sz="5800" b="0" i="0" u="none" strike="noStrike" dirty="0">
              <a:latin typeface="Cafe24 Ohsquare" panose="02000A00000000000000" pitchFamily="2" charset="-127"/>
              <a:ea typeface="Cafe24 Ohsquare" panose="02000A00000000000000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408400" y="9474200"/>
            <a:ext cx="901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카카오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&amp;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네이버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API -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로그인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2463800"/>
            <a:ext cx="1549400" cy="154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2527300"/>
            <a:ext cx="15494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578600" y="6997700"/>
            <a:ext cx="5473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2300" y="5676900"/>
            <a:ext cx="6172200" cy="193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4787900"/>
            <a:ext cx="8026400" cy="430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300" y="4775200"/>
            <a:ext cx="3581400" cy="50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06800" y="3670300"/>
            <a:ext cx="2654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Cafe24 Ohsquare"/>
              </a:rPr>
              <a:t>Success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41300" y="3670300"/>
            <a:ext cx="1778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Cafe24 Ohsquare"/>
              </a:rPr>
              <a:t>Failed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1300" y="4787900"/>
            <a:ext cx="1790700" cy="63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826000" y="13970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로그인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결과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471900" y="9486900"/>
            <a:ext cx="825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주요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기능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10051" y="2716212"/>
            <a:ext cx="2197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4500" b="0" i="0" u="none" strike="noStrike" dirty="0" err="1">
                <a:solidFill>
                  <a:srgbClr val="000000"/>
                </a:solidFill>
                <a:ea typeface="Cafe24 Ohsquare"/>
              </a:rPr>
              <a:t>고객센터</a:t>
            </a:r>
            <a:endParaRPr lang="en-US" sz="4500" b="0" i="0" u="none" strike="noStrike" dirty="0">
              <a:solidFill>
                <a:srgbClr val="000000"/>
              </a:solidFill>
              <a:ea typeface="Cafe24 Ohsquar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26000" y="13970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고객센터</a:t>
            </a:r>
            <a:endParaRPr lang="en-US" sz="5800" b="0" i="0" u="none" strike="noStrike" dirty="0">
              <a:ea typeface="Cafe24 Ohsquar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79400" y="2716212"/>
            <a:ext cx="1460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4500" b="0" i="0" u="none" strike="noStrike" dirty="0">
                <a:solidFill>
                  <a:srgbClr val="000000"/>
                </a:solidFill>
                <a:latin typeface="Cafe24 Ohsquare"/>
              </a:rPr>
              <a:t>Q&amp;A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C8886-941A-39F7-651F-B4D0D6FC2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54500"/>
            <a:ext cx="8229600" cy="44053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F85299-59BF-BE47-CA2F-CB764091E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4116949"/>
            <a:ext cx="5842000" cy="45619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42B3E3-45A0-7F60-2669-13F2D1C59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76" y="4059512"/>
            <a:ext cx="3527424" cy="1337988"/>
          </a:xfrm>
          <a:prstGeom prst="rect">
            <a:avLst/>
          </a:prstGeom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17DABE0F-95DE-9F23-3ADF-B8DA227FF516}"/>
              </a:ext>
            </a:extLst>
          </p:cNvPr>
          <p:cNvSpPr/>
          <p:nvPr/>
        </p:nvSpPr>
        <p:spPr>
          <a:xfrm>
            <a:off x="12268200" y="5753100"/>
            <a:ext cx="228600" cy="228600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98E38C-FA21-02EB-5DF3-7473D0018EF4}"/>
              </a:ext>
            </a:extLst>
          </p:cNvPr>
          <p:cNvCxnSpPr/>
          <p:nvPr/>
        </p:nvCxnSpPr>
        <p:spPr>
          <a:xfrm flipV="1">
            <a:off x="12573000" y="4914900"/>
            <a:ext cx="1447800" cy="838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3840162"/>
            <a:ext cx="5041900" cy="427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99" y="3840162"/>
            <a:ext cx="4872087" cy="4279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408400" y="9474200"/>
            <a:ext cx="901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주요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기능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78100" y="2425700"/>
            <a:ext cx="2044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4500" b="0" i="0" u="none" strike="noStrike" dirty="0" err="1">
                <a:solidFill>
                  <a:srgbClr val="000000"/>
                </a:solidFill>
                <a:ea typeface="Cafe24 Ohsquare"/>
              </a:rPr>
              <a:t>공지사항</a:t>
            </a:r>
            <a:endParaRPr lang="en-US" sz="4500" b="0" i="0" u="none" strike="noStrike" dirty="0">
              <a:solidFill>
                <a:srgbClr val="000000"/>
              </a:solidFill>
              <a:ea typeface="Cafe24 Ohsquar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826000" y="13970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고객센터</a:t>
            </a:r>
            <a:endParaRPr lang="en-US" sz="5800" b="0" i="0" u="none" strike="noStrike" dirty="0">
              <a:ea typeface="Cafe24 Ohsquar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39800" y="2425700"/>
            <a:ext cx="1460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4500" b="0" i="0" u="none" strike="noStrike">
                <a:solidFill>
                  <a:srgbClr val="000000"/>
                </a:solidFill>
                <a:latin typeface="Cafe24 Ohsquare"/>
              </a:rPr>
              <a:t>FAQ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614359-8DC0-743C-0D7F-AD2C479D8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196" y="3852862"/>
            <a:ext cx="6087407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421100" y="9486900"/>
            <a:ext cx="72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메인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화면</a:t>
            </a:r>
            <a:endParaRPr lang="en-US" sz="5800" b="0" i="0" u="none" strike="noStrike" dirty="0">
              <a:ea typeface="Cafe24 Ohsquar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47CEAB-A2E0-F01C-DBEE-5BB0FDDB6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2454004"/>
            <a:ext cx="9042400" cy="415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9E21FA-18B8-C649-12C8-44F877E5F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82" y="3660219"/>
            <a:ext cx="10145868" cy="3924964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C7CF3780-8A02-3335-84B9-B7A476AE4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5041900"/>
            <a:ext cx="10972800" cy="444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429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2616200"/>
            <a:ext cx="10439400" cy="665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08400" y="9474200"/>
            <a:ext cx="749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메인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화면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4533900"/>
            <a:ext cx="3048000" cy="375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127000" y="0"/>
            <a:ext cx="18529300" cy="3695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394700" y="1993900"/>
            <a:ext cx="1511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>
                <a:solidFill>
                  <a:srgbClr val="58CCFF"/>
                </a:solidFill>
                <a:ea typeface="Cafe24 Ohsquare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6700" y="6362700"/>
            <a:ext cx="170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000"/>
              </a:lnSpc>
            </a:pPr>
            <a:r>
              <a:rPr lang="en-US" sz="3000" b="0" i="0" u="none" strike="noStrike" dirty="0" err="1">
                <a:solidFill>
                  <a:srgbClr val="464552"/>
                </a:solidFill>
                <a:ea typeface="Cafe24 Ohsquare"/>
              </a:rPr>
              <a:t>팀원</a:t>
            </a:r>
            <a:r>
              <a:rPr lang="en-US" sz="3000" b="0" i="0" u="none" strike="noStrike" dirty="0">
                <a:solidFill>
                  <a:srgbClr val="464552"/>
                </a:solidFill>
                <a:ea typeface="Cafe24 Ohsquare"/>
              </a:rPr>
              <a:t> </a:t>
            </a:r>
            <a:r>
              <a:rPr lang="en-US" sz="3000" b="0" i="0" u="none" strike="noStrike" dirty="0" err="1">
                <a:solidFill>
                  <a:srgbClr val="464552"/>
                </a:solidFill>
                <a:ea typeface="Cafe24 Ohsquare"/>
              </a:rPr>
              <a:t>소개</a:t>
            </a:r>
            <a:endParaRPr lang="en-US" sz="3000" b="0" i="0" u="none" strike="noStrike" dirty="0">
              <a:solidFill>
                <a:srgbClr val="464552"/>
              </a:solidFill>
              <a:ea typeface="Cafe24 Ohsquar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36700" y="4800600"/>
            <a:ext cx="34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2500" b="0" i="0" u="none" strike="noStrike">
                <a:solidFill>
                  <a:srgbClr val="464552"/>
                </a:solidFill>
                <a:latin typeface="Pretendard"/>
              </a:rPr>
              <a:t>01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4889500"/>
            <a:ext cx="177800" cy="24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660400" y="6375400"/>
            <a:ext cx="3759200" cy="7620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73D33860-A72F-8E5A-1F67-7EEBD30DAD2A}"/>
              </a:ext>
            </a:extLst>
          </p:cNvPr>
          <p:cNvGrpSpPr/>
          <p:nvPr/>
        </p:nvGrpSpPr>
        <p:grpSpPr>
          <a:xfrm>
            <a:off x="4432300" y="4533900"/>
            <a:ext cx="3048000" cy="3759200"/>
            <a:chOff x="4432300" y="4533900"/>
            <a:chExt cx="3048000" cy="37592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52DA25E-6B59-EDE1-10AB-C79EBB55429C}"/>
                </a:ext>
              </a:extLst>
            </p:cNvPr>
            <p:cNvGrpSpPr/>
            <p:nvPr/>
          </p:nvGrpSpPr>
          <p:grpSpPr>
            <a:xfrm>
              <a:off x="4432300" y="4533900"/>
              <a:ext cx="3048000" cy="3759200"/>
              <a:chOff x="4432300" y="4533900"/>
              <a:chExt cx="3048000" cy="3759200"/>
            </a:xfrm>
          </p:grpSpPr>
          <p:pic>
            <p:nvPicPr>
              <p:cNvPr id="3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32300" y="4533900"/>
                <a:ext cx="3048000" cy="3759200"/>
              </a:xfrm>
              <a:prstGeom prst="rect">
                <a:avLst/>
              </a:prstGeom>
            </p:spPr>
          </p:pic>
          <p:sp>
            <p:nvSpPr>
              <p:cNvPr id="10" name="TextBox 10"/>
              <p:cNvSpPr txBox="1"/>
              <p:nvPr/>
            </p:nvSpPr>
            <p:spPr>
              <a:xfrm>
                <a:off x="4787900" y="6121400"/>
                <a:ext cx="2654300" cy="10160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26000"/>
                  </a:lnSpc>
                </a:pPr>
                <a:r>
                  <a:rPr lang="en-US" sz="3000" b="0" i="0" u="none" strike="noStrike" dirty="0" err="1">
                    <a:solidFill>
                      <a:srgbClr val="464552"/>
                    </a:solidFill>
                    <a:ea typeface="Cafe24 Ohsquare"/>
                  </a:rPr>
                  <a:t>프로젝트</a:t>
                </a:r>
                <a:r>
                  <a:rPr lang="en-US" sz="3000" b="0" i="0" u="none" strike="noStrike" dirty="0">
                    <a:solidFill>
                      <a:srgbClr val="464552"/>
                    </a:solidFill>
                    <a:ea typeface="Cafe24 Ohsquare"/>
                  </a:rPr>
                  <a:t> </a:t>
                </a:r>
                <a:r>
                  <a:rPr lang="en-US" sz="3000" b="0" i="0" u="none" strike="noStrike" dirty="0" err="1">
                    <a:solidFill>
                      <a:srgbClr val="464552"/>
                    </a:solidFill>
                    <a:ea typeface="Cafe24 Ohsquare"/>
                  </a:rPr>
                  <a:t>소개</a:t>
                </a:r>
                <a:r>
                  <a:rPr lang="en-US" sz="3000" b="0" i="0" u="none" strike="noStrike" dirty="0">
                    <a:solidFill>
                      <a:srgbClr val="464552"/>
                    </a:solidFill>
                    <a:ea typeface="Cafe24 Ohsquare"/>
                  </a:rPr>
                  <a:t> /</a:t>
                </a:r>
              </a:p>
              <a:p>
                <a:pPr lvl="0" algn="l">
                  <a:lnSpc>
                    <a:spcPct val="126000"/>
                  </a:lnSpc>
                </a:pPr>
                <a:r>
                  <a:rPr lang="en-US" sz="3000" b="0" i="0" u="none" strike="noStrike" dirty="0" err="1">
                    <a:solidFill>
                      <a:srgbClr val="464552"/>
                    </a:solidFill>
                    <a:ea typeface="Cafe24 Ohsquare"/>
                  </a:rPr>
                  <a:t>개발</a:t>
                </a:r>
                <a:r>
                  <a:rPr lang="en-US" sz="3000" b="0" i="0" u="none" strike="noStrike" dirty="0">
                    <a:solidFill>
                      <a:srgbClr val="464552"/>
                    </a:solidFill>
                    <a:ea typeface="Cafe24 Ohsquare"/>
                  </a:rPr>
                  <a:t> </a:t>
                </a:r>
                <a:r>
                  <a:rPr lang="en-US" sz="3000" b="0" i="0" u="none" strike="noStrike" dirty="0" err="1">
                    <a:solidFill>
                      <a:srgbClr val="464552"/>
                    </a:solidFill>
                    <a:ea typeface="Cafe24 Ohsquare"/>
                  </a:rPr>
                  <a:t>일정</a:t>
                </a:r>
                <a:endParaRPr lang="en-US" sz="3000" b="0" i="0" u="none" strike="noStrike" dirty="0">
                  <a:solidFill>
                    <a:srgbClr val="464552"/>
                  </a:solidFill>
                  <a:ea typeface="Cafe24 Ohsquare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4826000" y="4800600"/>
                <a:ext cx="546100" cy="431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20000"/>
                  </a:lnSpc>
                </a:pPr>
                <a:r>
                  <a:rPr lang="en-US" sz="2500" b="0" i="0" u="none" strike="noStrike" dirty="0">
                    <a:solidFill>
                      <a:srgbClr val="464552"/>
                    </a:solidFill>
                    <a:latin typeface="Pretendard"/>
                  </a:rPr>
                  <a:t>02</a:t>
                </a:r>
              </a:p>
            </p:txBody>
          </p:sp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5800" y="4889500"/>
                <a:ext cx="177800" cy="241300"/>
              </a:xfrm>
              <a:prstGeom prst="rect">
                <a:avLst/>
              </a:prstGeom>
            </p:spPr>
          </p:pic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590800" y="6375400"/>
              <a:ext cx="3759200" cy="762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6795A16-AE6A-ED63-814B-495A345B00F5}"/>
              </a:ext>
            </a:extLst>
          </p:cNvPr>
          <p:cNvGrpSpPr/>
          <p:nvPr/>
        </p:nvGrpSpPr>
        <p:grpSpPr>
          <a:xfrm>
            <a:off x="7683500" y="4533900"/>
            <a:ext cx="3048000" cy="3759200"/>
            <a:chOff x="7683500" y="4533900"/>
            <a:chExt cx="3048000" cy="37592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3500" y="4533900"/>
              <a:ext cx="3048000" cy="37592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8001000" y="6667500"/>
              <a:ext cx="26543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6000"/>
                </a:lnSpc>
              </a:pPr>
              <a:r>
                <a:rPr lang="en-US" sz="3000" b="0" i="0" u="none" strike="noStrike" dirty="0">
                  <a:solidFill>
                    <a:srgbClr val="464552"/>
                  </a:solidFill>
                  <a:latin typeface="Cafe24 Ohsquare"/>
                </a:rPr>
                <a:t>ER </a:t>
              </a:r>
              <a:r>
                <a:rPr lang="en-US" sz="3000" b="0" i="0" u="none" strike="noStrike" dirty="0" err="1">
                  <a:solidFill>
                    <a:srgbClr val="464552"/>
                  </a:solidFill>
                  <a:latin typeface="Cafe24 Ohsquare"/>
                </a:rPr>
                <a:t>다이어그램</a:t>
              </a:r>
              <a:r>
                <a:rPr lang="en-US" sz="3000" b="0" i="0" u="none" strike="noStrike" dirty="0">
                  <a:solidFill>
                    <a:srgbClr val="464552"/>
                  </a:solidFill>
                  <a:latin typeface="Cafe24 Ohsquare"/>
                </a:rPr>
                <a:t>
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064500" y="4800600"/>
              <a:ext cx="4191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0000"/>
                </a:lnSpc>
              </a:pPr>
              <a:r>
                <a:rPr lang="en-US" sz="2500" b="0" i="0" u="none" strike="noStrike">
                  <a:solidFill>
                    <a:srgbClr val="464552"/>
                  </a:solidFill>
                  <a:latin typeface="Pretendard"/>
                </a:rPr>
                <a:t>03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74300" y="4889500"/>
              <a:ext cx="177800" cy="2413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842000" y="6375400"/>
              <a:ext cx="3759200" cy="762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D5FA386-33F3-4A25-611E-E6B8A57F3B85}"/>
              </a:ext>
            </a:extLst>
          </p:cNvPr>
          <p:cNvGrpSpPr/>
          <p:nvPr/>
        </p:nvGrpSpPr>
        <p:grpSpPr>
          <a:xfrm>
            <a:off x="10922000" y="4533900"/>
            <a:ext cx="3048000" cy="3759200"/>
            <a:chOff x="10922000" y="4533900"/>
            <a:chExt cx="3048000" cy="37592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2000" y="4533900"/>
              <a:ext cx="3048000" cy="37592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1290300" y="6413500"/>
              <a:ext cx="2451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0000"/>
                </a:lnSpc>
              </a:pPr>
              <a:r>
                <a:rPr lang="en-US" sz="3000" b="0" i="0" u="none" strike="noStrike" dirty="0" err="1">
                  <a:solidFill>
                    <a:srgbClr val="464552"/>
                  </a:solidFill>
                  <a:ea typeface="Cafe24 Ohsquare"/>
                </a:rPr>
                <a:t>주요</a:t>
              </a:r>
              <a:r>
                <a:rPr lang="en-US" sz="3000" b="0" i="0" u="none" strike="noStrike" dirty="0">
                  <a:solidFill>
                    <a:srgbClr val="464552"/>
                  </a:solidFill>
                  <a:ea typeface="Cafe24 Ohsquare"/>
                </a:rPr>
                <a:t> </a:t>
              </a:r>
              <a:r>
                <a:rPr lang="en-US" sz="3000" b="0" i="0" u="none" strike="noStrike" dirty="0" err="1">
                  <a:solidFill>
                    <a:srgbClr val="464552"/>
                  </a:solidFill>
                  <a:ea typeface="Cafe24 Ohsquare"/>
                </a:rPr>
                <a:t>기능</a:t>
              </a:r>
              <a:endParaRPr lang="en-US" sz="3000" b="0" i="0" u="none" strike="noStrike" dirty="0">
                <a:solidFill>
                  <a:srgbClr val="464552"/>
                </a:solidFill>
                <a:ea typeface="Cafe24 Ohsquare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290300" y="4800600"/>
              <a:ext cx="4318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0000"/>
                </a:lnSpc>
              </a:pPr>
              <a:r>
                <a:rPr lang="en-US" sz="2500" b="0" i="0" u="none" strike="noStrike">
                  <a:solidFill>
                    <a:srgbClr val="464552"/>
                  </a:solidFill>
                  <a:latin typeface="Pretendard"/>
                </a:rPr>
                <a:t>04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38200" y="4889500"/>
              <a:ext cx="177800" cy="241300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9080500" y="6375400"/>
              <a:ext cx="3759200" cy="762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194DC9-7BB2-5BFC-1292-E57C3496D0BB}"/>
              </a:ext>
            </a:extLst>
          </p:cNvPr>
          <p:cNvGrpSpPr/>
          <p:nvPr/>
        </p:nvGrpSpPr>
        <p:grpSpPr>
          <a:xfrm>
            <a:off x="14173200" y="4533900"/>
            <a:ext cx="3048000" cy="3759200"/>
            <a:chOff x="14173200" y="4533900"/>
            <a:chExt cx="3048000" cy="37592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73200" y="4533900"/>
              <a:ext cx="3048000" cy="3759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4541500" y="6413500"/>
              <a:ext cx="23114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0000"/>
                </a:lnSpc>
              </a:pPr>
              <a:r>
                <a:rPr lang="en-US" sz="3000" b="0" i="0" u="none" strike="noStrike" dirty="0">
                  <a:solidFill>
                    <a:srgbClr val="464552"/>
                  </a:solidFill>
                  <a:latin typeface="Cafe24 Ohsquare"/>
                </a:rPr>
                <a:t>Q&amp;A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541500" y="4800600"/>
              <a:ext cx="4318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0000"/>
                </a:lnSpc>
              </a:pPr>
              <a:r>
                <a:rPr lang="en-US" sz="2500" b="0" i="0" u="none" strike="noStrike">
                  <a:solidFill>
                    <a:srgbClr val="464552"/>
                  </a:solidFill>
                  <a:latin typeface="Pretendard"/>
                </a:rPr>
                <a:t>05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76700" y="4889500"/>
              <a:ext cx="177800" cy="2413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2331700" y="6375400"/>
              <a:ext cx="3759200" cy="76200"/>
            </a:xfrm>
            <a:prstGeom prst="rect">
              <a:avLst/>
            </a:prstGeom>
          </p:spPr>
        </p:pic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9400" y="9944100"/>
            <a:ext cx="18923000" cy="431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427200" y="9474200"/>
            <a:ext cx="2717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58CCFF"/>
                </a:solidFill>
                <a:latin typeface="Pretendard"/>
              </a:rPr>
              <a:t>page 01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58CCFF"/>
                </a:solidFill>
                <a:latin typeface="Pretendard"/>
              </a:rPr>
              <a:t>T300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429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0" y="5465762"/>
            <a:ext cx="6172200" cy="2641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446500" y="94869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19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쿠폰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이벤트</a:t>
            </a:r>
            <a:endParaRPr lang="en-US" sz="5800" b="0" i="0" u="none" strike="noStrike" dirty="0">
              <a:ea typeface="Cafe24 Ohsquar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01979B-5A3C-5D0C-3EF7-B01425CC03E1}"/>
              </a:ext>
            </a:extLst>
          </p:cNvPr>
          <p:cNvSpPr txBox="1"/>
          <p:nvPr/>
        </p:nvSpPr>
        <p:spPr>
          <a:xfrm>
            <a:off x="10236202" y="3314700"/>
            <a:ext cx="4775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Random </a:t>
            </a:r>
            <a:r>
              <a:rPr lang="ko-KR" altLang="en-US" sz="2400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함수를 활용하여 쿠폰 </a:t>
            </a:r>
            <a:r>
              <a:rPr lang="ko-KR" altLang="en-US" sz="2400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룰렛을</a:t>
            </a:r>
            <a:r>
              <a:rPr lang="ko-KR" altLang="en-US" sz="2400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제공</a:t>
            </a:r>
            <a:endParaRPr lang="en-US" altLang="ko-KR" sz="2400" dirty="0">
              <a:latin typeface="Cafe24 Ohsquare" panose="02000A00000000000000" pitchFamily="2" charset="-127"/>
              <a:ea typeface="Cafe24 Ohsquare" panose="02000A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7E1DC7-3FAE-6287-3C3A-9377E60026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22" y="2954338"/>
            <a:ext cx="6325958" cy="56737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59200" y="9486900"/>
            <a:ext cx="698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20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상품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등록</a:t>
            </a:r>
            <a:endParaRPr lang="en-US" sz="5800" b="0" i="0" u="none" strike="noStrike" dirty="0">
              <a:ea typeface="Cafe24 Ohsquar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2178A3-C715-68EE-58DE-E2C41074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2566987"/>
            <a:ext cx="12382500" cy="66816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0" y="2514600"/>
            <a:ext cx="13296900" cy="693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59200" y="9474200"/>
            <a:ext cx="698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21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상품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관리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59200" y="9474200"/>
            <a:ext cx="698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22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E96680-9621-38CA-AA85-D181BD7D4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28" y="2536825"/>
            <a:ext cx="14524934" cy="6489700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BE1EB2F2-F30A-86E3-C865-3ACF4405DCB8}"/>
              </a:ext>
            </a:extLst>
          </p:cNvPr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상품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ko-KR" altLang="en-US" sz="5800" dirty="0">
                <a:ea typeface="Cafe24 Ohsquare"/>
              </a:rPr>
              <a:t>리스트</a:t>
            </a:r>
            <a:endParaRPr lang="en-US" sz="5800" b="0" i="0" u="none" strike="noStrike" dirty="0">
              <a:ea typeface="Cafe24 Ohsquare"/>
            </a:endParaRPr>
          </a:p>
        </p:txBody>
      </p:sp>
    </p:spTree>
    <p:extLst>
      <p:ext uri="{BB962C8B-B14F-4D97-AF65-F5344CB8AC3E}">
        <p14:creationId xmlns:p14="http://schemas.microsoft.com/office/powerpoint/2010/main" val="3231192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46500" y="94869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상품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정보</a:t>
            </a:r>
            <a:endParaRPr lang="en-US" sz="5800" b="0" i="0" u="none" strike="noStrike" dirty="0">
              <a:ea typeface="Cafe24 Ohsquare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EB724B-651A-388E-A273-56A45818C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525" y="2717800"/>
            <a:ext cx="142875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76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46500" y="94869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상품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정보</a:t>
            </a:r>
            <a:endParaRPr lang="en-US" sz="5800" b="0" i="0" u="none" strike="noStrike" dirty="0">
              <a:ea typeface="Cafe24 Ohsquare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FC28B8-76C2-954A-F05E-99BBE9EAB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950" y="2705100"/>
            <a:ext cx="14344650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46500" y="94869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상품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정보</a:t>
            </a:r>
            <a:endParaRPr lang="en-US" sz="5800" b="0" i="0" u="none" strike="noStrike" dirty="0">
              <a:ea typeface="Cafe24 Ohsquare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8C361F-8E6E-AB4B-3B35-11F5283E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474" y="4058261"/>
            <a:ext cx="5742664" cy="16843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E4BBD9-A37E-3571-8890-44B78B6FD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864" y="4000500"/>
            <a:ext cx="5440932" cy="16799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29B9EB-2382-B37C-B025-11ECCE4A5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024" y="7412992"/>
            <a:ext cx="5433952" cy="16680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DFB3DE-4E31-7537-34F4-364292A4E620}"/>
              </a:ext>
            </a:extLst>
          </p:cNvPr>
          <p:cNvSpPr txBox="1"/>
          <p:nvPr/>
        </p:nvSpPr>
        <p:spPr>
          <a:xfrm>
            <a:off x="3505200" y="3459414"/>
            <a:ext cx="3813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옵션 </a:t>
            </a:r>
            <a:r>
              <a:rPr lang="ko-KR" altLang="en-US" sz="2400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미선택</a:t>
            </a:r>
            <a:r>
              <a:rPr lang="ko-KR" altLang="en-US" sz="2400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04474-A4DE-916C-B602-CB8E6E868B09}"/>
              </a:ext>
            </a:extLst>
          </p:cNvPr>
          <p:cNvSpPr txBox="1"/>
          <p:nvPr/>
        </p:nvSpPr>
        <p:spPr>
          <a:xfrm>
            <a:off x="12349187" y="3418513"/>
            <a:ext cx="2454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중복 옵션선택 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0F3378-5812-6396-ACD2-B55688E87CA4}"/>
              </a:ext>
            </a:extLst>
          </p:cNvPr>
          <p:cNvSpPr txBox="1"/>
          <p:nvPr/>
        </p:nvSpPr>
        <p:spPr>
          <a:xfrm>
            <a:off x="8047850" y="6717316"/>
            <a:ext cx="3813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장바구니 등록 시</a:t>
            </a:r>
          </a:p>
        </p:txBody>
      </p:sp>
    </p:spTree>
    <p:extLst>
      <p:ext uri="{BB962C8B-B14F-4D97-AF65-F5344CB8AC3E}">
        <p14:creationId xmlns:p14="http://schemas.microsoft.com/office/powerpoint/2010/main" val="122665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46500" y="94869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상품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정보</a:t>
            </a:r>
            <a:endParaRPr lang="en-US" sz="5800" b="0" i="0" u="none" strike="noStrike" dirty="0">
              <a:ea typeface="Cafe24 Ohsquare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AC304A-2DB6-957E-79F1-063EA3073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004657"/>
            <a:ext cx="7391400" cy="6190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EC6E41-29EF-50A5-CF98-9ED9747E0DB6}"/>
              </a:ext>
            </a:extLst>
          </p:cNvPr>
          <p:cNvSpPr txBox="1"/>
          <p:nvPr/>
        </p:nvSpPr>
        <p:spPr>
          <a:xfrm>
            <a:off x="11493500" y="3528704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구매자의 나이를 바탕으로</a:t>
            </a:r>
            <a:endParaRPr lang="en-US" altLang="ko-KR" sz="2400" dirty="0">
              <a:latin typeface="Cafe24 Ohsquare" panose="02000A00000000000000" pitchFamily="2" charset="-127"/>
              <a:ea typeface="Cafe24 Ohsquare" panose="02000A00000000000000" pitchFamily="2" charset="-127"/>
            </a:endParaRPr>
          </a:p>
          <a:p>
            <a:r>
              <a:rPr lang="ko-KR" altLang="en-US" sz="2400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연령 대별 구매 수를 소비자에게 제공</a:t>
            </a:r>
            <a:endParaRPr lang="en-US" altLang="ko-KR" sz="2400" dirty="0">
              <a:latin typeface="Cafe24 Ohsquare" panose="02000A00000000000000" pitchFamily="2" charset="-127"/>
              <a:ea typeface="Cafe24 Ohsquare" panose="02000A00000000000000" pitchFamily="2" charset="-127"/>
            </a:endParaRPr>
          </a:p>
          <a:p>
            <a:endParaRPr lang="ko-KR" altLang="en-US" sz="2400" dirty="0">
              <a:latin typeface="Cafe24 Ohsquare" panose="02000A00000000000000" pitchFamily="2" charset="-127"/>
              <a:ea typeface="Cafe24 Ohsquare" panose="02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65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5900" y="9944100"/>
            <a:ext cx="18707100" cy="34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46500" y="94869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장바구니</a:t>
            </a:r>
            <a:endParaRPr lang="en-US" sz="5800" b="0" i="0" u="none" strike="noStrike" dirty="0">
              <a:ea typeface="Cafe24 Ohsquare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7E6AB3-CAE6-09EA-6194-E2A172BAC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22" y="2865437"/>
            <a:ext cx="14287490" cy="55705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2349500"/>
            <a:ext cx="9283700" cy="684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433800" y="94742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28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결제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페이지</a:t>
            </a:r>
            <a:endParaRPr lang="en-US" sz="5800" b="0" i="0" u="none" strike="noStrike" dirty="0">
              <a:ea typeface="Cafe24 Ohsquare"/>
            </a:endParaRPr>
          </a:p>
        </p:txBody>
      </p:sp>
    </p:spTree>
    <p:extLst>
      <p:ext uri="{BB962C8B-B14F-4D97-AF65-F5344CB8AC3E}">
        <p14:creationId xmlns:p14="http://schemas.microsoft.com/office/powerpoint/2010/main" val="149409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팀원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소개</a:t>
            </a:r>
            <a:r>
              <a:rPr lang="en-US" sz="5800" b="0" i="0" u="none" strike="noStrike" dirty="0">
                <a:ea typeface="Cafe24 Ohsquare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27200" y="9474200"/>
            <a:ext cx="2717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>
                <a:solidFill>
                  <a:srgbClr val="464552"/>
                </a:solidFill>
                <a:latin typeface="Pretendard"/>
              </a:rPr>
              <a:t>page 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팀원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6223000"/>
            <a:ext cx="4673600" cy="1739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92500" y="7366000"/>
            <a:ext cx="25781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2000"/>
              </a:lnSpc>
            </a:pP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마이페이지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,</a:t>
            </a:r>
            <a:endParaRPr lang="en-US" sz="2000" b="0" i="0" u="none" strike="noStrike" dirty="0">
              <a:solidFill>
                <a:srgbClr val="000000"/>
              </a:solidFill>
              <a:latin typeface="Cafe24 Ohsquare" panose="02000A00000000000000" pitchFamily="2" charset="-127"/>
              <a:ea typeface="Cafe24 Ohsquare" panose="02000A00000000000000" pitchFamily="2" charset="-127"/>
            </a:endParaRPr>
          </a:p>
          <a:p>
            <a:pPr lvl="0" algn="ctr">
              <a:lnSpc>
                <a:spcPct val="152000"/>
              </a:lnSpc>
            </a:pP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날씨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 API,</a:t>
            </a:r>
          </a:p>
          <a:p>
            <a:pPr lvl="0" algn="ctr">
              <a:lnSpc>
                <a:spcPct val="152000"/>
              </a:lnSpc>
            </a:pP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결제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 API,</a:t>
            </a:r>
          </a:p>
          <a:p>
            <a:pPr lvl="0" algn="ctr">
              <a:lnSpc>
                <a:spcPct val="152000"/>
              </a:lnSpc>
            </a:pP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시각화</a:t>
            </a:r>
            <a:endParaRPr lang="en-US" sz="2000" b="0" i="0" u="none" strike="noStrike" spc="-100" dirty="0">
              <a:solidFill>
                <a:srgbClr val="000000"/>
              </a:solidFill>
              <a:latin typeface="Cafe24 Ohsquare" panose="02000A00000000000000" pitchFamily="2" charset="-127"/>
              <a:ea typeface="Cafe24 Ohsquare" panose="02000A00000000000000" pitchFamily="2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700" y="3009900"/>
            <a:ext cx="3263900" cy="326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500" y="3060700"/>
            <a:ext cx="3175000" cy="317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9900" y="6223000"/>
            <a:ext cx="4660900" cy="1727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75600" y="7366000"/>
            <a:ext cx="25781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2000"/>
              </a:lnSpc>
            </a:pP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메인페이지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,</a:t>
            </a:r>
            <a:endParaRPr lang="en-US" sz="2000" b="0" i="0" u="none" strike="noStrike" dirty="0">
              <a:solidFill>
                <a:srgbClr val="000000"/>
              </a:solidFill>
              <a:latin typeface="Cafe24 Ohsquare" panose="02000A00000000000000" pitchFamily="2" charset="-127"/>
              <a:ea typeface="Cafe24 Ohsquare" panose="02000A00000000000000" pitchFamily="2" charset="-127"/>
            </a:endParaRPr>
          </a:p>
          <a:p>
            <a:pPr lvl="0" algn="ctr">
              <a:lnSpc>
                <a:spcPct val="152000"/>
              </a:lnSpc>
            </a:pP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결재페이지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,</a:t>
            </a:r>
          </a:p>
          <a:p>
            <a:pPr lvl="0" algn="ctr">
              <a:lnSpc>
                <a:spcPct val="152000"/>
              </a:lnSpc>
            </a:pP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상품리스트</a:t>
            </a:r>
            <a:endParaRPr lang="en-US" sz="2000" b="0" i="0" u="none" strike="noStrike" spc="-100" dirty="0">
              <a:solidFill>
                <a:srgbClr val="000000"/>
              </a:solidFill>
              <a:latin typeface="Cafe24 Ohsquare" panose="02000A00000000000000" pitchFamily="2" charset="-127"/>
              <a:ea typeface="Cafe24 Ohsquare" panose="02000A00000000000000" pitchFamily="2" charset="-127"/>
            </a:endParaRPr>
          </a:p>
          <a:p>
            <a:pPr lvl="0" algn="ctr">
              <a:lnSpc>
                <a:spcPct val="152000"/>
              </a:lnSpc>
            </a:pPr>
            <a:endParaRPr lang="en-US" sz="2000" b="0" i="0" u="none" strike="noStrike" spc="-100" dirty="0">
              <a:solidFill>
                <a:srgbClr val="000000"/>
              </a:solidFill>
              <a:latin typeface="Cafe24 Ohsquare" panose="02000A00000000000000" pitchFamily="2" charset="-127"/>
              <a:ea typeface="Cafe24 Ohsquare" panose="02000A00000000000000" pitchFamily="2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3009900"/>
            <a:ext cx="3263900" cy="326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700" y="3060700"/>
            <a:ext cx="3175000" cy="3175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8500" y="3009900"/>
            <a:ext cx="3263900" cy="3263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66600" y="3060700"/>
            <a:ext cx="3175000" cy="317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2489200"/>
            <a:ext cx="469900" cy="46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15700" y="6223000"/>
            <a:ext cx="4699000" cy="1727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471400" y="7366000"/>
            <a:ext cx="25781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2000"/>
              </a:lnSpc>
            </a:pP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회원가입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,</a:t>
            </a:r>
            <a:endParaRPr lang="en-US" sz="2000" b="0" i="0" u="none" strike="noStrike" dirty="0">
              <a:solidFill>
                <a:srgbClr val="000000"/>
              </a:solidFill>
              <a:latin typeface="Cafe24 Ohsquare" panose="02000A00000000000000" pitchFamily="2" charset="-127"/>
              <a:ea typeface="Cafe24 Ohsquare" panose="02000A00000000000000" pitchFamily="2" charset="-127"/>
            </a:endParaRPr>
          </a:p>
          <a:p>
            <a:pPr lvl="0" algn="ctr">
              <a:lnSpc>
                <a:spcPct val="152000"/>
              </a:lnSpc>
            </a:pP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고객센터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, </a:t>
            </a:r>
          </a:p>
          <a:p>
            <a:pPr lvl="0" algn="ctr">
              <a:lnSpc>
                <a:spcPct val="152000"/>
              </a:lnSpc>
            </a:pP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카카오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, </a:t>
            </a: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네이버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 </a:t>
            </a:r>
          </a:p>
          <a:p>
            <a:pPr lvl="0" algn="ctr">
              <a:lnSpc>
                <a:spcPct val="152000"/>
              </a:lnSpc>
            </a:pPr>
            <a:r>
              <a:rPr lang="en-US" sz="2000" b="0" i="0" u="none" strike="noStrike" spc="-100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로그인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 API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3086100"/>
            <a:ext cx="6172200" cy="537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400" y="2870200"/>
            <a:ext cx="4737100" cy="617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433800" y="94742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29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결제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페이지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2400300"/>
            <a:ext cx="9283700" cy="7073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46500" y="94742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30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결제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페이지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100" y="2438400"/>
            <a:ext cx="13398500" cy="6921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46500" y="94869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31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마이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페이지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2527300"/>
            <a:ext cx="6781800" cy="694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7658100"/>
            <a:ext cx="8255000" cy="172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2527300"/>
            <a:ext cx="8255000" cy="468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421100" y="9486900"/>
            <a:ext cx="736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32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리뷰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등록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568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0" y="6032500"/>
            <a:ext cx="11328400" cy="215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800" y="3175000"/>
            <a:ext cx="11328400" cy="213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421100" y="9486900"/>
            <a:ext cx="736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33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주문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목록</a:t>
            </a:r>
            <a:r>
              <a:rPr lang="en-US" sz="5800" b="0" i="0" u="none" strike="noStrike" dirty="0">
                <a:ea typeface="Cafe24 Ohsquare"/>
              </a:rPr>
              <a:t> / </a:t>
            </a:r>
            <a:r>
              <a:rPr lang="en-US" sz="5800" b="0" i="0" u="none" strike="noStrike" dirty="0" err="1">
                <a:ea typeface="Cafe24 Ohsquare"/>
              </a:rPr>
              <a:t>마일리지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확인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568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462" y="3727450"/>
            <a:ext cx="9779000" cy="186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7636" y="3727450"/>
            <a:ext cx="3476347" cy="45863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462" y="6559550"/>
            <a:ext cx="12199938" cy="17542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446500" y="9486900"/>
            <a:ext cx="711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34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주요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환불하기</a:t>
            </a:r>
            <a:r>
              <a:rPr lang="en-US" sz="5800" b="0" i="0" u="none" strike="noStrike" dirty="0">
                <a:ea typeface="Cafe24 Ohsquare"/>
              </a:rPr>
              <a:t> / </a:t>
            </a:r>
            <a:r>
              <a:rPr lang="en-US" sz="5800" b="0" i="0" u="none" strike="noStrike" dirty="0" err="1">
                <a:ea typeface="Cafe24 Ohsquare"/>
              </a:rPr>
              <a:t>환불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목록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0" y="9944100"/>
            <a:ext cx="18707100" cy="34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484600" y="9461500"/>
            <a:ext cx="736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35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카카오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결재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API -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상품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결</a:t>
            </a:r>
            <a:r>
              <a:rPr lang="ko-KR" altLang="en-US" sz="1400" b="0" i="0" u="none" strike="noStrike" dirty="0">
                <a:solidFill>
                  <a:srgbClr val="464552"/>
                </a:solidFill>
                <a:ea typeface="Pretendard"/>
              </a:rPr>
              <a:t>제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0000">
            <a:off x="11633200" y="4127500"/>
            <a:ext cx="14224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00000">
            <a:off x="11620500" y="5626100"/>
            <a:ext cx="1397000" cy="105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40000">
            <a:off x="11658600" y="7213600"/>
            <a:ext cx="1409700" cy="106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600000">
            <a:off x="11671300" y="8572500"/>
            <a:ext cx="1435100" cy="1079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3100" y="4787900"/>
            <a:ext cx="3810000" cy="254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0000">
            <a:off x="4749800" y="4610100"/>
            <a:ext cx="1612900" cy="121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600000">
            <a:off x="4686300" y="6692900"/>
            <a:ext cx="1676400" cy="127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100" y="4838700"/>
            <a:ext cx="3086100" cy="2311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06600" y="2603500"/>
            <a:ext cx="1892300" cy="153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3800" y="4787900"/>
            <a:ext cx="3530600" cy="450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2200" y="2603500"/>
            <a:ext cx="2959100" cy="1562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879600" y="2959100"/>
            <a:ext cx="1435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Cafe24 Ohsquare"/>
              </a:rPr>
              <a:t>User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93500" y="3810000"/>
            <a:ext cx="1549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2. 결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Cafe24 Ohsquare air"/>
              </a:rPr>
              <a:t>제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요청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42700" y="5067300"/>
            <a:ext cx="17907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 3.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토큰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 / </a:t>
            </a:r>
          </a:p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결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제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고유번호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  <a:ea typeface="Noto Sans CJK KR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90300" y="6807200"/>
            <a:ext cx="2159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4. 결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Cafe24 Ohsquare air"/>
              </a:rPr>
              <a:t>제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승인요청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90300" y="8267700"/>
            <a:ext cx="2159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5. 결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Cafe24 Ohsquare air"/>
              </a:rPr>
              <a:t>제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승인완료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724400" y="4305300"/>
            <a:ext cx="1549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1. 결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Cafe24 Ohsquare air"/>
              </a:rPr>
              <a:t>제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정보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445000" y="6477000"/>
            <a:ext cx="2159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6. 결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Cafe24 Ohsquare air"/>
              </a:rPr>
              <a:t>제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결과출력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787900" y="12954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카카오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결</a:t>
            </a:r>
            <a:r>
              <a:rPr lang="ko-KR" altLang="en-US" sz="5800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제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API / </a:t>
            </a: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개발자</a:t>
            </a:r>
            <a:endParaRPr lang="en-US" sz="5800" b="0" i="0" u="none" strike="noStrike" dirty="0">
              <a:latin typeface="Cafe24 Ohsquare" panose="02000A00000000000000" pitchFamily="2" charset="-127"/>
              <a:ea typeface="Cafe24 Ohsquare" panose="02000A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800" y="2324100"/>
            <a:ext cx="13462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9400" y="3556000"/>
            <a:ext cx="2413000" cy="337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" y="3276600"/>
            <a:ext cx="5676900" cy="481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" y="8521700"/>
            <a:ext cx="5676900" cy="127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5900" y="3556000"/>
            <a:ext cx="2540000" cy="567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12900" y="3556000"/>
            <a:ext cx="2540000" cy="5676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408400" y="9474200"/>
            <a:ext cx="749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36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카카오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결재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API -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상품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결</a:t>
            </a:r>
            <a:r>
              <a:rPr lang="ko-KR" altLang="en-US" sz="1400" b="0" i="0" u="none" strike="noStrike" dirty="0">
                <a:solidFill>
                  <a:srgbClr val="464552"/>
                </a:solidFill>
                <a:ea typeface="Pretendard"/>
              </a:rPr>
              <a:t>제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5800" y="2400300"/>
            <a:ext cx="5130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300" b="0" i="0" u="none" strike="noStrike" dirty="0">
                <a:solidFill>
                  <a:srgbClr val="000000"/>
                </a:solidFill>
                <a:latin typeface="Cafe24 Ohsquare"/>
              </a:rPr>
              <a:t>User / Snack Closet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00000">
            <a:off x="7454900" y="3797300"/>
            <a:ext cx="1308100" cy="86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2600000">
            <a:off x="7480300" y="5232400"/>
            <a:ext cx="1282700" cy="977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600000">
            <a:off x="7620000" y="8686800"/>
            <a:ext cx="1320800" cy="99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440000">
            <a:off x="7505700" y="6591300"/>
            <a:ext cx="1295400" cy="977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518400" y="3352800"/>
            <a:ext cx="1092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결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제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요청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  <a:ea typeface="Noto Sans CJK KR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15200" y="4584700"/>
            <a:ext cx="1651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토큰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 / </a:t>
            </a:r>
          </a:p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결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제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고유번호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  <a:ea typeface="Noto Sans CJK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40600" y="6159500"/>
            <a:ext cx="165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결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제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승인요청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  <a:ea typeface="Noto Sans CJK KR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91400" y="8407400"/>
            <a:ext cx="165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결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Cafe24 Ohsquare air"/>
                <a:ea typeface="Noto Sans CJK KR Regular"/>
              </a:rPr>
              <a:t>제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  <a:ea typeface="Noto Sans CJK KR Regular"/>
              </a:rPr>
              <a:t>완료결과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  <a:ea typeface="Noto Sans CJK KR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787900" y="12954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카카오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결</a:t>
            </a:r>
            <a:r>
              <a:rPr lang="ko-KR" alt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제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API / </a:t>
            </a: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사용자</a:t>
            </a:r>
            <a:endParaRPr lang="en-US" sz="5800" b="0" i="0" u="none" strike="noStrike" dirty="0">
              <a:latin typeface="Cafe24 Ohsquare" panose="02000A00000000000000" pitchFamily="2" charset="-127"/>
              <a:ea typeface="Cafe24 Ohsquare" panose="02000A00000000000000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9100" y="4559300"/>
            <a:ext cx="3835400" cy="383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00">
            <a:off x="10858500" y="5067300"/>
            <a:ext cx="1422400" cy="107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600000">
            <a:off x="10871200" y="7061200"/>
            <a:ext cx="1397000" cy="105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96" y="3958396"/>
            <a:ext cx="9610907" cy="5029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452600" y="9448800"/>
            <a:ext cx="2717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37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날씨 API - 추천 상품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48000" y="2755900"/>
            <a:ext cx="4749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Cafe24 Ohsquare"/>
              </a:rPr>
              <a:t>User / Snack Closet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56900" y="4584700"/>
            <a:ext cx="1612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Cafe24 Ohsquare air"/>
              </a:rPr>
              <a:t>GPS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Cafe24 Ohsquare air"/>
              </a:rPr>
              <a:t>데이터</a:t>
            </a:r>
            <a:endParaRPr lang="en-US" sz="2000" b="0" i="0" u="none" strike="noStrike" dirty="0">
              <a:solidFill>
                <a:srgbClr val="000000"/>
              </a:solidFill>
              <a:latin typeface="Cafe24 Ohsquare ai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782300" y="6769100"/>
            <a:ext cx="1587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Cafe24 Ohsquare air"/>
                <a:ea typeface="Noto Sans CJK KR Regular"/>
              </a:rPr>
              <a:t>온도 데이터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19100" y="2755900"/>
            <a:ext cx="5575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3600" b="0" i="0" u="none" strike="noStrike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기상청</a:t>
            </a:r>
            <a:r>
              <a:rPr lang="en-US" sz="3600" b="0" i="0" u="none" strike="noStrike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단기예보</a:t>
            </a:r>
            <a:r>
              <a:rPr lang="en-US" sz="3600" b="0" i="0" u="none" strike="noStrike" dirty="0">
                <a:solidFill>
                  <a:srgbClr val="000000"/>
                </a:solidFill>
                <a:latin typeface="Cafe24 Ohsquare" panose="02000A00000000000000" pitchFamily="2" charset="-127"/>
                <a:ea typeface="Cafe24 Ohsquare" panose="02000A00000000000000" pitchFamily="2" charset="-127"/>
              </a:rPr>
              <a:t> 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87900" y="12954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날씨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API - </a:t>
            </a: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추천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</a:t>
            </a:r>
            <a:r>
              <a:rPr lang="en-US" sz="5800" b="0" i="0" u="none" strike="noStrike" dirty="0" err="1">
                <a:latin typeface="Cafe24 Ohsquare" panose="02000A00000000000000" pitchFamily="2" charset="-127"/>
                <a:ea typeface="Cafe24 Ohsquare" panose="02000A00000000000000" pitchFamily="2" charset="-127"/>
              </a:rPr>
              <a:t>상품</a:t>
            </a:r>
            <a:endParaRPr lang="en-US" sz="5800" b="0" i="0" u="none" strike="noStrike" dirty="0">
              <a:latin typeface="Cafe24 Ohsquare" panose="02000A00000000000000" pitchFamily="2" charset="-127"/>
              <a:ea typeface="Cafe24 Ohsquare" panose="02000A00000000000000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421100" y="9474200"/>
            <a:ext cx="736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</a:t>
            </a:r>
            <a:r>
              <a:rPr lang="en-US" sz="1600" dirty="0">
                <a:solidFill>
                  <a:srgbClr val="464552"/>
                </a:solidFill>
                <a:latin typeface="Pretendard"/>
              </a:rPr>
              <a:t>38</a:t>
            </a: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826000" y="4610100"/>
            <a:ext cx="86233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9000" b="0" i="0" u="none" strike="noStrike" dirty="0">
                <a:latin typeface="Cafe24 Ohsquare"/>
              </a:rPr>
              <a:t>Q &amp; 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3764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Q &amp; 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100" y="3022600"/>
            <a:ext cx="6172200" cy="593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3022600"/>
            <a:ext cx="4445000" cy="5930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27200" y="9474200"/>
            <a:ext cx="2717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>
                <a:solidFill>
                  <a:srgbClr val="464552"/>
                </a:solidFill>
                <a:latin typeface="Pretendard"/>
              </a:rPr>
              <a:t>page 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프로젝트 소개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프로젝트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선정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이유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26000" y="4610100"/>
            <a:ext cx="86233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9000" b="0" i="0" u="none" strike="noStrike" dirty="0" err="1">
                <a:ea typeface="Cafe24 Ohsquare"/>
              </a:rPr>
              <a:t>감사합니다</a:t>
            </a:r>
            <a:endParaRPr lang="en-US" sz="90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6300" y="3632200"/>
            <a:ext cx="11938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0" y="6273800"/>
            <a:ext cx="1612900" cy="161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6502400"/>
            <a:ext cx="11684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3581400"/>
            <a:ext cx="1016000" cy="142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6800" y="3581400"/>
            <a:ext cx="18415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3581400"/>
            <a:ext cx="1016000" cy="142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6819900"/>
            <a:ext cx="18923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2500" y="5016500"/>
            <a:ext cx="1841500" cy="114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2300" y="5422900"/>
            <a:ext cx="1714500" cy="92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400" y="4800600"/>
            <a:ext cx="1638300" cy="1638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1000" y="5232400"/>
            <a:ext cx="1168400" cy="116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0" y="3759200"/>
            <a:ext cx="21209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36200" y="6197600"/>
            <a:ext cx="1320800" cy="128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27200" y="9474200"/>
            <a:ext cx="2717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프로젝트</a:t>
            </a: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 </a:t>
            </a:r>
            <a:r>
              <a:rPr lang="en-US" sz="1400" b="0" i="0" u="none" strike="noStrike" dirty="0" err="1">
                <a:solidFill>
                  <a:srgbClr val="464552"/>
                </a:solidFill>
                <a:ea typeface="Pretendard"/>
              </a:rPr>
              <a:t>소개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기술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스택</a:t>
            </a:r>
            <a:endParaRPr lang="en-US" sz="5800" b="0" i="0" u="none" strike="noStrike" dirty="0">
              <a:ea typeface="Cafe24 Ohsquar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689600" y="2628900"/>
            <a:ext cx="3276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4000" b="0" i="0" u="none" strike="noStrike" spc="-100">
                <a:solidFill>
                  <a:srgbClr val="464552"/>
                </a:solidFill>
                <a:latin typeface="ROKA Medium"/>
              </a:rPr>
              <a:t>Backend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03400" y="2628900"/>
            <a:ext cx="2679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4000" b="0" i="0" u="none" strike="noStrike" spc="-100">
                <a:solidFill>
                  <a:srgbClr val="464552"/>
                </a:solidFill>
                <a:latin typeface="ROKA Medium"/>
              </a:rPr>
              <a:t>Frontend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39600" y="6337300"/>
            <a:ext cx="977900" cy="977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982200" y="5334000"/>
            <a:ext cx="317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4000" b="0" i="0" u="none" strike="noStrike" spc="-100">
                <a:solidFill>
                  <a:srgbClr val="464552"/>
                </a:solidFill>
                <a:latin typeface="ROKA Medium"/>
              </a:rPr>
              <a:t>Tool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14000" y="7670800"/>
            <a:ext cx="2425700" cy="1206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982200" y="2628900"/>
            <a:ext cx="3302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4000" b="0" i="0" u="none" strike="noStrike" spc="-100">
                <a:solidFill>
                  <a:srgbClr val="464552"/>
                </a:solidFill>
                <a:latin typeface="ROKA Medium"/>
              </a:rPr>
              <a:t>WAS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43500" y="2933700"/>
            <a:ext cx="4394200" cy="6121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830300" y="2933700"/>
            <a:ext cx="3302000" cy="6121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4351000" y="2628900"/>
            <a:ext cx="2260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4000" b="0" i="0" u="none" strike="noStrike" spc="-100">
                <a:solidFill>
                  <a:srgbClr val="464552"/>
                </a:solidFill>
                <a:latin typeface="ROKA Medium"/>
              </a:rPr>
              <a:t>API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06500" y="2933700"/>
            <a:ext cx="3746500" cy="6121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15500" y="5588000"/>
            <a:ext cx="3924300" cy="3467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389100" y="3784600"/>
            <a:ext cx="2273300" cy="444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74800" y="4914900"/>
            <a:ext cx="2336800" cy="965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12900" y="6565900"/>
            <a:ext cx="2298700" cy="1054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15500" y="2933700"/>
            <a:ext cx="3924300" cy="6121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0" y="2374900"/>
            <a:ext cx="8229600" cy="737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132300" y="9474200"/>
            <a:ext cx="749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endParaRPr lang="en-US" sz="1600" b="0" i="0" u="none" strike="noStrike" dirty="0">
              <a:solidFill>
                <a:srgbClr val="464552"/>
              </a:solidFill>
              <a:latin typeface="Pretendar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>
                <a:latin typeface="Cafe24 Ohsquare"/>
              </a:rPr>
              <a:t>ER </a:t>
            </a:r>
            <a:r>
              <a:rPr lang="en-US" sz="5800" b="0" i="0" u="none" strike="noStrike" dirty="0" err="1">
                <a:latin typeface="Cafe24 Ohsquare"/>
              </a:rPr>
              <a:t>다이어그램</a:t>
            </a:r>
            <a:endParaRPr lang="en-US" sz="5800" b="0" i="0" u="none" strike="noStrike" dirty="0">
              <a:latin typeface="Cafe24 Ohsquare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34E824F6-34A7-E1DF-D9E6-C4BA6B6EECE0}"/>
              </a:ext>
            </a:extLst>
          </p:cNvPr>
          <p:cNvSpPr txBox="1"/>
          <p:nvPr/>
        </p:nvSpPr>
        <p:spPr>
          <a:xfrm>
            <a:off x="14427200" y="9474200"/>
            <a:ext cx="2717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05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0774E48A-5F35-23E3-61AE-795D92ECDD3B}"/>
              </a:ext>
            </a:extLst>
          </p:cNvPr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ER</a:t>
            </a:r>
            <a:r>
              <a:rPr lang="ko-KR" altLang="en-US" sz="1400" b="0" i="0" u="none" strike="noStrike" dirty="0">
                <a:solidFill>
                  <a:srgbClr val="464552"/>
                </a:solidFill>
                <a:ea typeface="Pretendard"/>
              </a:rPr>
              <a:t>다이어그램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00" y="2349500"/>
            <a:ext cx="9855200" cy="7404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 dirty="0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>
                <a:latin typeface="Cafe24 Ohsquare"/>
              </a:rPr>
              <a:t>ER </a:t>
            </a:r>
            <a:r>
              <a:rPr lang="en-US" sz="5800" b="0" i="0" u="none" strike="noStrike" dirty="0" err="1">
                <a:latin typeface="Cafe24 Ohsquare"/>
              </a:rPr>
              <a:t>다이어그램</a:t>
            </a:r>
            <a:r>
              <a:rPr 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(</a:t>
            </a:r>
            <a:r>
              <a:rPr lang="ko-KR" alt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회원관리</a:t>
            </a:r>
            <a:r>
              <a:rPr lang="en-US" altLang="ko-KR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)</a:t>
            </a:r>
            <a:endParaRPr lang="en-US" sz="5800" b="0" i="0" u="none" strike="noStrike" dirty="0">
              <a:latin typeface="Cafe24 Ohsquare" panose="02000A00000000000000" pitchFamily="2" charset="-127"/>
              <a:ea typeface="Cafe24 Ohsquare" panose="02000A00000000000000" pitchFamily="2" charset="-127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644C83B5-CCDD-77C3-6F6A-D9912CB51087}"/>
              </a:ext>
            </a:extLst>
          </p:cNvPr>
          <p:cNvSpPr txBox="1"/>
          <p:nvPr/>
        </p:nvSpPr>
        <p:spPr>
          <a:xfrm>
            <a:off x="14427200" y="9474200"/>
            <a:ext cx="2717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06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98C93740-3A90-9D46-6A49-804AE427D41D}"/>
              </a:ext>
            </a:extLst>
          </p:cNvPr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ER</a:t>
            </a:r>
            <a:r>
              <a:rPr lang="ko-KR" altLang="en-US" sz="1400" b="0" i="0" u="none" strike="noStrike" dirty="0">
                <a:solidFill>
                  <a:srgbClr val="464552"/>
                </a:solidFill>
                <a:ea typeface="Pretendard"/>
              </a:rPr>
              <a:t>다이어그램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2311400"/>
            <a:ext cx="10744200" cy="7480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>
                <a:latin typeface="Cafe24 Ohsquare"/>
              </a:rPr>
              <a:t>ER </a:t>
            </a:r>
            <a:r>
              <a:rPr lang="en-US" sz="5800" b="0" i="0" u="none" strike="noStrike" dirty="0" err="1">
                <a:latin typeface="Cafe24 Ohsquare"/>
              </a:rPr>
              <a:t>다이어그램</a:t>
            </a:r>
            <a:r>
              <a:rPr lang="en-US" altLang="ko-KR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 (</a:t>
            </a:r>
            <a:r>
              <a:rPr lang="ko-KR" altLang="en-US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상품관리</a:t>
            </a:r>
            <a:r>
              <a:rPr lang="en-US" altLang="ko-KR" sz="5800" b="0" i="0" u="none" strike="noStrike" dirty="0">
                <a:latin typeface="Cafe24 Ohsquare" panose="02000A00000000000000" pitchFamily="2" charset="-127"/>
                <a:ea typeface="Cafe24 Ohsquare" panose="02000A00000000000000" pitchFamily="2" charset="-127"/>
              </a:rPr>
              <a:t>)</a:t>
            </a:r>
            <a:endParaRPr lang="en-US" sz="5800" b="0" i="0" u="none" strike="noStrike" dirty="0">
              <a:latin typeface="Cafe24 Ohsquare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E1BB617-8537-FB2F-B0CF-C7347CBD0E5A}"/>
              </a:ext>
            </a:extLst>
          </p:cNvPr>
          <p:cNvSpPr txBox="1"/>
          <p:nvPr/>
        </p:nvSpPr>
        <p:spPr>
          <a:xfrm>
            <a:off x="14427200" y="9474200"/>
            <a:ext cx="2717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07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C96321E7-A1E7-CD61-E2BF-BBFCBD0E2378}"/>
              </a:ext>
            </a:extLst>
          </p:cNvPr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 dirty="0">
                <a:solidFill>
                  <a:srgbClr val="464552"/>
                </a:solidFill>
                <a:ea typeface="Pretendard"/>
              </a:rPr>
              <a:t>ER</a:t>
            </a:r>
            <a:r>
              <a:rPr lang="ko-KR" altLang="en-US" sz="1400" b="0" i="0" u="none" strike="noStrike" dirty="0">
                <a:solidFill>
                  <a:srgbClr val="464552"/>
                </a:solidFill>
                <a:ea typeface="Pretendard"/>
              </a:rPr>
              <a:t>다이어그램</a:t>
            </a:r>
            <a:endParaRPr lang="en-US" sz="1400" b="0" i="0" u="none" strike="noStrike" dirty="0">
              <a:solidFill>
                <a:srgbClr val="464552"/>
              </a:solidFill>
              <a:ea typeface="Pretendar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51400" cy="1008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922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9944100"/>
            <a:ext cx="187071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2603500"/>
            <a:ext cx="16014700" cy="5613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421100" y="9486900"/>
            <a:ext cx="736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6000"/>
              </a:lnSpc>
            </a:pPr>
            <a:r>
              <a:rPr lang="en-US" sz="1600" b="0" i="0" u="none" strike="noStrike" dirty="0">
                <a:solidFill>
                  <a:srgbClr val="464552"/>
                </a:solidFill>
                <a:latin typeface="Pretendard"/>
              </a:rPr>
              <a:t>page 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9900" y="736600"/>
            <a:ext cx="2705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ea typeface="Pretendard"/>
              </a:rPr>
              <a:t>개발 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36600"/>
            <a:ext cx="2870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000"/>
              </a:lnSpc>
            </a:pPr>
            <a:r>
              <a:rPr lang="en-US" sz="1400" b="0" i="0" u="none" strike="noStrike">
                <a:solidFill>
                  <a:srgbClr val="464552"/>
                </a:solidFill>
                <a:latin typeface="Pretendard"/>
              </a:rPr>
              <a:t>T300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1320800"/>
            <a:ext cx="86233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000"/>
              </a:lnSpc>
            </a:pPr>
            <a:r>
              <a:rPr lang="en-US" sz="5800" b="0" i="0" u="none" strike="noStrike" dirty="0" err="1">
                <a:ea typeface="Cafe24 Ohsquare"/>
              </a:rPr>
              <a:t>개발</a:t>
            </a:r>
            <a:r>
              <a:rPr lang="en-US" sz="5800" b="0" i="0" u="none" strike="noStrike" dirty="0">
                <a:ea typeface="Cafe24 Ohsquare"/>
              </a:rPr>
              <a:t> </a:t>
            </a:r>
            <a:r>
              <a:rPr lang="en-US" sz="5800" b="0" i="0" u="none" strike="noStrike" dirty="0" err="1">
                <a:ea typeface="Cafe24 Ohsquare"/>
              </a:rPr>
              <a:t>일정</a:t>
            </a:r>
            <a:endParaRPr lang="en-US" sz="5800" b="0" i="0" u="none" strike="noStrike" dirty="0">
              <a:ea typeface="Cafe24 Ohsquar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521</Words>
  <Application>Microsoft Office PowerPoint</Application>
  <PresentationFormat>사용자 지정</PresentationFormat>
  <Paragraphs>233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ROKA Medium</vt:lpstr>
      <vt:lpstr>KoPubWorldDotum_Pro Medium</vt:lpstr>
      <vt:lpstr>맑은 고딕</vt:lpstr>
      <vt:lpstr>Arial</vt:lpstr>
      <vt:lpstr>Calibri</vt:lpstr>
      <vt:lpstr>Pretendard</vt:lpstr>
      <vt:lpstr>Cafe24 Ohsquare air</vt:lpstr>
      <vt:lpstr>Cafe24 Ohsquare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fffdd</dc:creator>
  <cp:lastModifiedBy>Administrator</cp:lastModifiedBy>
  <cp:revision>14</cp:revision>
  <dcterms:created xsi:type="dcterms:W3CDTF">2006-08-16T00:00:00Z</dcterms:created>
  <dcterms:modified xsi:type="dcterms:W3CDTF">2024-05-30T01:40:40Z</dcterms:modified>
</cp:coreProperties>
</file>